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tif"/><Relationship Id="rId6" Type="http://schemas.openxmlformats.org/officeDocument/2006/relationships/image" Target="../media/image2.tif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.ti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://www.msn.com/news" TargetMode="External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Collections Of Internet Archives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/>
            <a:r>
              <a:t>John Berlin, Joel Rodrizuez, Slobodan Milanko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Estimation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418642" y="2835622"/>
            <a:ext cx="91677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/>
            <a:r>
              <a:t>Current solutions are limiting; small focus</a:t>
            </a:r>
          </a:p>
        </p:txBody>
      </p:sp>
      <p:sp>
        <p:nvSpPr>
          <p:cNvPr id="124" name="Shape 124"/>
          <p:cNvSpPr/>
          <p:nvPr/>
        </p:nvSpPr>
        <p:spPr>
          <a:xfrm>
            <a:off x="688082" y="3026469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1104900" y="3492500"/>
            <a:ext cx="9143543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Archivers are unable to visually experience </a:t>
            </a:r>
          </a:p>
          <a:p>
            <a:pPr lvl="1" algn="l"/>
            <a:r>
              <a:t>their collections</a:t>
            </a:r>
          </a:p>
          <a:p>
            <a:pPr lvl="2" algn="l"/>
            <a:r>
              <a:t>Lack of URI evolution</a:t>
            </a:r>
          </a:p>
          <a:p>
            <a:pPr lvl="2" algn="l"/>
            <a:r>
              <a:t>Lack of comparison</a:t>
            </a:r>
          </a:p>
        </p:txBody>
      </p:sp>
      <p:sp>
        <p:nvSpPr>
          <p:cNvPr id="126" name="Shape 126"/>
          <p:cNvSpPr/>
          <p:nvPr/>
        </p:nvSpPr>
        <p:spPr>
          <a:xfrm>
            <a:off x="688082" y="3689697"/>
            <a:ext cx="251718" cy="2660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132582" y="4800600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1132582" y="5340697"/>
            <a:ext cx="251718" cy="266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75742" y="6033194"/>
            <a:ext cx="77024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5" algn="l"/>
            <a:r>
              <a:t>User driven, clutter free, design</a:t>
            </a:r>
          </a:p>
        </p:txBody>
      </p:sp>
      <p:sp>
        <p:nvSpPr>
          <p:cNvPr id="130" name="Shape 130"/>
          <p:cNvSpPr/>
          <p:nvPr/>
        </p:nvSpPr>
        <p:spPr>
          <a:xfrm>
            <a:off x="751582" y="6224041"/>
            <a:ext cx="251718" cy="26600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Description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Abstract Tasks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Potential Design</a:t>
            </a:r>
          </a:p>
        </p:txBody>
      </p:sp>
      <p:pic>
        <p:nvPicPr>
          <p:cNvPr id="13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3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4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2650" y="3142846"/>
            <a:ext cx="2332537" cy="176324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4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3634" y="3169352"/>
            <a:ext cx="2332027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42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98139" y="3169352"/>
            <a:ext cx="2466069" cy="1763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43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64905" y="5691403"/>
            <a:ext cx="2332537" cy="17494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44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l="1444" t="0" r="14910" b="0"/>
          <a:stretch>
            <a:fillRect/>
          </a:stretch>
        </p:blipFill>
        <p:spPr>
          <a:xfrm>
            <a:off x="4153892" y="5703298"/>
            <a:ext cx="2551665" cy="172558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45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0746" y="5661727"/>
            <a:ext cx="2216345" cy="17509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Driven Control</a:t>
            </a:r>
          </a:p>
        </p:txBody>
      </p:sp>
      <p:pic>
        <p:nvPicPr>
          <p:cNvPr id="14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5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51" name="Shape 151"/>
          <p:cNvSpPr/>
          <p:nvPr/>
        </p:nvSpPr>
        <p:spPr>
          <a:xfrm flipH="1">
            <a:off x="6657902" y="3826470"/>
            <a:ext cx="27699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2" name="Shape 152"/>
          <p:cNvSpPr/>
          <p:nvPr/>
        </p:nvSpPr>
        <p:spPr>
          <a:xfrm flipH="1" flipV="1">
            <a:off x="6533314" y="6392763"/>
            <a:ext cx="3019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3" name="Shape 153"/>
          <p:cNvSpPr/>
          <p:nvPr/>
        </p:nvSpPr>
        <p:spPr>
          <a:xfrm>
            <a:off x="2501900" y="33274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154" name="Shape 154"/>
          <p:cNvSpPr/>
          <p:nvPr/>
        </p:nvSpPr>
        <p:spPr>
          <a:xfrm>
            <a:off x="2501900" y="5562600"/>
            <a:ext cx="3419426" cy="771327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CATEGORY</a:t>
            </a:r>
          </a:p>
        </p:txBody>
      </p:sp>
      <p:sp>
        <p:nvSpPr>
          <p:cNvPr id="155" name="Shape 155"/>
          <p:cNvSpPr/>
          <p:nvPr/>
        </p:nvSpPr>
        <p:spPr>
          <a:xfrm>
            <a:off x="3626147" y="41021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Selection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Group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Criteria</a:t>
            </a:r>
          </a:p>
        </p:txBody>
      </p:sp>
      <p:sp>
        <p:nvSpPr>
          <p:cNvPr id="156" name="Shape 156"/>
          <p:cNvSpPr/>
          <p:nvPr/>
        </p:nvSpPr>
        <p:spPr>
          <a:xfrm>
            <a:off x="3613447" y="6350000"/>
            <a:ext cx="2306135" cy="951012"/>
          </a:xfrm>
          <a:prstGeom prst="rect">
            <a:avLst/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700">
                <a:solidFill>
                  <a:srgbClr val="FFFFFF"/>
                </a:solidFill>
              </a:defRPr>
            </a:pPr>
            <a:r>
              <a:t>Date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Tags</a:t>
            </a:r>
          </a:p>
          <a:p>
            <a:pPr algn="l">
              <a:defRPr sz="1700">
                <a:solidFill>
                  <a:srgbClr val="FFFFFF"/>
                </a:solidFill>
              </a:defRPr>
            </a:pPr>
            <a:r>
              <a:t>URI-M</a:t>
            </a:r>
          </a:p>
        </p:txBody>
      </p:sp>
      <p:sp>
        <p:nvSpPr>
          <p:cNvPr id="157" name="Shape 157"/>
          <p:cNvSpPr/>
          <p:nvPr/>
        </p:nvSpPr>
        <p:spPr>
          <a:xfrm>
            <a:off x="6211578" y="4239666"/>
            <a:ext cx="366263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Filter and drill</a:t>
            </a:r>
          </a:p>
          <a:p>
            <a:pPr/>
            <a:r>
              <a:t>down by desired</a:t>
            </a:r>
          </a:p>
          <a:p>
            <a:pPr/>
            <a:r>
              <a:t>precision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</a:t>
            </a:r>
          </a:p>
        </p:txBody>
      </p:sp>
      <p:pic>
        <p:nvPicPr>
          <p:cNvPr id="16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39" y="2660650"/>
            <a:ext cx="10292655" cy="5245249"/>
          </a:xfrm>
          <a:prstGeom prst="rect">
            <a:avLst/>
          </a:prstGeom>
        </p:spPr>
      </p:pic>
      <p:pic>
        <p:nvPicPr>
          <p:cNvPr id="16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35" y="3295650"/>
            <a:ext cx="1293498" cy="397524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6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1534" y="4756405"/>
            <a:ext cx="1268098" cy="9588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10044617" y="3529905"/>
            <a:ext cx="935534" cy="41845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BACK</a:t>
            </a:r>
          </a:p>
        </p:txBody>
      </p:sp>
      <p:pic>
        <p:nvPicPr>
          <p:cNvPr id="165" name="Snip20160228_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15592" y="2942803"/>
            <a:ext cx="1809934" cy="126548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5444309" y="36527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2001</a:t>
            </a:r>
          </a:p>
        </p:txBody>
      </p:sp>
      <p:sp>
        <p:nvSpPr>
          <p:cNvPr id="167" name="Shape 167"/>
          <p:cNvSpPr/>
          <p:nvPr/>
        </p:nvSpPr>
        <p:spPr>
          <a:xfrm>
            <a:off x="5444309" y="2941514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168" name="Shape 168"/>
          <p:cNvSpPr/>
          <p:nvPr/>
        </p:nvSpPr>
        <p:spPr>
          <a:xfrm flipV="1">
            <a:off x="2870200" y="4186435"/>
            <a:ext cx="330349" cy="3303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69" name="Snip20160228_2.png"/>
          <p:cNvPicPr>
            <a:picLocks noChangeAspect="1"/>
          </p:cNvPicPr>
          <p:nvPr/>
        </p:nvPicPr>
        <p:blipFill>
          <a:blip r:embed="rId8">
            <a:extLst/>
          </a:blip>
          <a:srcRect l="0" t="0" r="0" b="6996"/>
          <a:stretch>
            <a:fillRect/>
          </a:stretch>
        </p:blipFill>
        <p:spPr>
          <a:xfrm>
            <a:off x="3515592" y="4603982"/>
            <a:ext cx="1809934" cy="126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5444309" y="53161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June 22, 2005</a:t>
            </a:r>
          </a:p>
        </p:txBody>
      </p:sp>
      <p:sp>
        <p:nvSpPr>
          <p:cNvPr id="171" name="Shape 171"/>
          <p:cNvSpPr/>
          <p:nvPr/>
        </p:nvSpPr>
        <p:spPr>
          <a:xfrm>
            <a:off x="5444309" y="4604906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/june</a:t>
            </a:r>
          </a:p>
        </p:txBody>
      </p:sp>
      <p:sp>
        <p:nvSpPr>
          <p:cNvPr id="172" name="Shape 172"/>
          <p:cNvSpPr/>
          <p:nvPr/>
        </p:nvSpPr>
        <p:spPr>
          <a:xfrm>
            <a:off x="2870200" y="5235807"/>
            <a:ext cx="32136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73" name="Snip20160228_3.png"/>
          <p:cNvPicPr>
            <a:picLocks noChangeAspect="1"/>
          </p:cNvPicPr>
          <p:nvPr/>
        </p:nvPicPr>
        <p:blipFill>
          <a:blip r:embed="rId9">
            <a:extLst/>
          </a:blip>
          <a:srcRect l="0" t="0" r="0" b="21506"/>
          <a:stretch>
            <a:fillRect/>
          </a:stretch>
        </p:blipFill>
        <p:spPr>
          <a:xfrm>
            <a:off x="3502983" y="6267374"/>
            <a:ext cx="1835334" cy="12824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5444309" y="69794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/>
            <a:r>
              <a:t>May 22, 2005</a:t>
            </a:r>
          </a:p>
        </p:txBody>
      </p:sp>
      <p:sp>
        <p:nvSpPr>
          <p:cNvPr id="175" name="Shape 175"/>
          <p:cNvSpPr/>
          <p:nvPr/>
        </p:nvSpPr>
        <p:spPr>
          <a:xfrm>
            <a:off x="5444309" y="6268298"/>
            <a:ext cx="4044899" cy="55557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100"/>
            </a:pPr>
            <a:r>
              <a:rPr u="sng">
                <a:hlinkClick r:id="rId7" invalidUrl="" action="" tgtFrame="" tooltip="" history="1" highlightClick="0" endSnd="0"/>
              </a:rPr>
              <a:t>www.msn.com/news</a:t>
            </a:r>
            <a:r>
              <a:t>/may</a:t>
            </a:r>
          </a:p>
        </p:txBody>
      </p:sp>
      <p:sp>
        <p:nvSpPr>
          <p:cNvPr id="176" name="Shape 176"/>
          <p:cNvSpPr/>
          <p:nvPr/>
        </p:nvSpPr>
        <p:spPr>
          <a:xfrm>
            <a:off x="2879180" y="6007673"/>
            <a:ext cx="312389" cy="3123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Needed Tools</a:t>
            </a:r>
          </a:p>
        </p:txBody>
      </p:sp>
      <p:sp>
        <p:nvSpPr>
          <p:cNvPr id="179" name="Shape 179"/>
          <p:cNvSpPr/>
          <p:nvPr/>
        </p:nvSpPr>
        <p:spPr>
          <a:xfrm>
            <a:off x="2784741" y="4006849"/>
            <a:ext cx="4181489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WARCreate</a:t>
            </a:r>
          </a:p>
          <a:p>
            <a:pPr/>
            <a:r>
              <a:t>PhantomJS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Roles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